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72" r:id="rId3"/>
    <p:sldId id="274" r:id="rId4"/>
    <p:sldId id="273" r:id="rId5"/>
    <p:sldId id="269" r:id="rId6"/>
    <p:sldId id="257" r:id="rId7"/>
    <p:sldId id="258" r:id="rId8"/>
    <p:sldId id="259" r:id="rId9"/>
    <p:sldId id="260" r:id="rId10"/>
    <p:sldId id="261" r:id="rId11"/>
    <p:sldId id="262" r:id="rId12"/>
    <p:sldId id="263" r:id="rId13"/>
    <p:sldId id="264"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18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98009B0-1A2E-4E26-944C-CC9324F76D1C}" type="datetimeFigureOut">
              <a:rPr lang="en-US" smtClean="0"/>
              <a:pPr/>
              <a:t>9/25/2013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00A610E-560E-4406-9BE5-0EF16C208E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8009B0-1A2E-4E26-944C-CC9324F76D1C}"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00A610E-560E-4406-9BE5-0EF16C208E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8009B0-1A2E-4E26-944C-CC9324F76D1C}"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00A610E-560E-4406-9BE5-0EF16C208E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8009B0-1A2E-4E26-944C-CC9324F76D1C}"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00A610E-560E-4406-9BE5-0EF16C208EA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98009B0-1A2E-4E26-944C-CC9324F76D1C}"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00A610E-560E-4406-9BE5-0EF16C208EA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8009B0-1A2E-4E26-944C-CC9324F76D1C}" type="datetimeFigureOut">
              <a:rPr lang="en-US" smtClean="0"/>
              <a:pPr/>
              <a:t>9/25/2013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00A610E-560E-4406-9BE5-0EF16C208EA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98009B0-1A2E-4E26-944C-CC9324F76D1C}" type="datetimeFigureOut">
              <a:rPr lang="en-US" smtClean="0"/>
              <a:pPr/>
              <a:t>9/25/2013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00A610E-560E-4406-9BE5-0EF16C208E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98009B0-1A2E-4E26-944C-CC9324F76D1C}" type="datetimeFigureOut">
              <a:rPr lang="en-US" smtClean="0"/>
              <a:pPr/>
              <a:t>9/25/2013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00A610E-560E-4406-9BE5-0EF16C208EA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98009B0-1A2E-4E26-944C-CC9324F76D1C}" type="datetimeFigureOut">
              <a:rPr lang="en-US" smtClean="0"/>
              <a:pPr/>
              <a:t>9/25/2013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00A610E-560E-4406-9BE5-0EF16C208E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98009B0-1A2E-4E26-944C-CC9324F76D1C}" type="datetimeFigureOut">
              <a:rPr lang="en-US" smtClean="0"/>
              <a:pPr/>
              <a:t>9/25/2013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00A610E-560E-4406-9BE5-0EF16C208E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98009B0-1A2E-4E26-944C-CC9324F76D1C}" type="datetimeFigureOut">
              <a:rPr lang="en-US" smtClean="0"/>
              <a:pPr/>
              <a:t>9/25/2013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00A610E-560E-4406-9BE5-0EF16C208EA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98009B0-1A2E-4E26-944C-CC9324F76D1C}" type="datetimeFigureOut">
              <a:rPr lang="en-US" smtClean="0"/>
              <a:pPr/>
              <a:t>9/25/2013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0A610E-560E-4406-9BE5-0EF16C208E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6600" dirty="0" smtClean="0">
                <a:latin typeface="Arabic Typesetting" pitchFamily="66" charset="-78"/>
                <a:cs typeface="PT Bold Heading" pitchFamily="2" charset="-78"/>
              </a:rPr>
              <a:t>بسم الله الرحمن الرحيم</a:t>
            </a:r>
            <a:endParaRPr lang="en-US" sz="6600" dirty="0">
              <a:latin typeface="Arabic Typesetting" pitchFamily="66" charset="-78"/>
              <a:cs typeface="PT Bold Heading" pitchFamily="2" charset="-78"/>
            </a:endParaRPr>
          </a:p>
        </p:txBody>
      </p:sp>
    </p:spTree>
    <p:extLst>
      <p:ext uri="{BB962C8B-B14F-4D97-AF65-F5344CB8AC3E}">
        <p14:creationId xmlns:p14="http://schemas.microsoft.com/office/powerpoint/2010/main" val="4068947740"/>
      </p:ext>
    </p:extLst>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lstStyle/>
          <a:p>
            <a:pPr algn="just" rtl="1">
              <a:buFont typeface="Wingdings" panose="05000000000000000000" pitchFamily="2" charset="2"/>
              <a:buChar char="q"/>
            </a:pPr>
            <a:r>
              <a:rPr lang="ar-SA" sz="2800" dirty="0">
                <a:latin typeface="Traditional Arabic" pitchFamily="18" charset="-78"/>
                <a:cs typeface="Akhbar MT" pitchFamily="2" charset="-78"/>
              </a:rPr>
              <a:t>عوامل خاصة تؤثر على النتائج</a:t>
            </a:r>
          </a:p>
          <a:p>
            <a:pPr algn="just" rtl="1">
              <a:buFont typeface="Wingdings" panose="05000000000000000000" pitchFamily="2" charset="2"/>
              <a:buChar char="q"/>
            </a:pPr>
            <a:r>
              <a:rPr lang="ar-SA" sz="2800" dirty="0">
                <a:latin typeface="Traditional Arabic" pitchFamily="18" charset="-78"/>
                <a:cs typeface="Akhbar MT" pitchFamily="2" charset="-78"/>
              </a:rPr>
              <a:t>التباين عن عمليات تقويم الطالب المخططة (إن وجدت)</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الاختلافات </a:t>
            </a:r>
            <a:r>
              <a:rPr lang="ar-EG" sz="2800" dirty="0">
                <a:latin typeface="Traditional Arabic" pitchFamily="18" charset="-78"/>
                <a:cs typeface="Akhbar MT" pitchFamily="2" charset="-78"/>
              </a:rPr>
              <a:t>(إن وجدت) عن عمليات التقويم المحددة مسبقاً </a:t>
            </a:r>
            <a:endParaRPr lang="ar-SA" sz="2800" dirty="0" smtClean="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في </a:t>
            </a:r>
            <a:r>
              <a:rPr lang="ar-EG" sz="2800" dirty="0">
                <a:latin typeface="Traditional Arabic" pitchFamily="18" charset="-78"/>
                <a:cs typeface="Akhbar MT" pitchFamily="2" charset="-78"/>
              </a:rPr>
              <a:t>مجالات التعلم </a:t>
            </a:r>
            <a:r>
              <a:rPr lang="ar-EG" sz="2800" dirty="0" smtClean="0">
                <a:latin typeface="Traditional Arabic" pitchFamily="18" charset="-78"/>
                <a:cs typeface="Akhbar MT" pitchFamily="2" charset="-78"/>
              </a:rPr>
              <a:t>في </a:t>
            </a:r>
            <a:r>
              <a:rPr lang="ar-EG" sz="2800" dirty="0">
                <a:latin typeface="Traditional Arabic" pitchFamily="18" charset="-78"/>
                <a:cs typeface="Akhbar MT" pitchFamily="2" charset="-78"/>
              </a:rPr>
              <a:t>توصيف المقرر الدراسي</a:t>
            </a:r>
            <a:r>
              <a:rPr lang="ar-EG" sz="2800" dirty="0" smtClean="0">
                <a:latin typeface="Traditional Arabic" pitchFamily="18" charset="-78"/>
                <a:cs typeface="Akhbar MT" pitchFamily="2" charset="-78"/>
              </a:rPr>
              <a:t>)</a:t>
            </a:r>
            <a:endParaRPr lang="ar-SA" sz="2800" dirty="0" smtClean="0">
              <a:latin typeface="Traditional Arabic" pitchFamily="18" charset="-78"/>
              <a:cs typeface="Akhbar MT" pitchFamily="2" charset="-78"/>
            </a:endParaRPr>
          </a:p>
          <a:p>
            <a:pPr algn="just" rtl="1">
              <a:buFont typeface="Wingdings" panose="05000000000000000000" pitchFamily="2" charset="2"/>
              <a:buChar char="q"/>
            </a:pPr>
            <a:r>
              <a:rPr lang="ar-EG" sz="2800" dirty="0">
                <a:latin typeface="Traditional Arabic" pitchFamily="18" charset="-78"/>
                <a:cs typeface="Akhbar MT" pitchFamily="2" charset="-78"/>
              </a:rPr>
              <a:t>التحقق من معايير الإنجاز (مثال: تصحيح عيِّنة من الأوراق من قبل آخرين في القسم</a:t>
            </a:r>
            <a:r>
              <a:rPr lang="ar-EG" sz="2800" dirty="0" smtClean="0">
                <a:latin typeface="Traditional Arabic" pitchFamily="18" charset="-78"/>
                <a:cs typeface="Akhbar MT" pitchFamily="2" charset="-78"/>
              </a:rPr>
              <a:t>.)</a:t>
            </a:r>
            <a:endParaRPr lang="ar-SA" sz="2800" dirty="0" smtClean="0">
              <a:latin typeface="Traditional Arabic" pitchFamily="18" charset="-78"/>
              <a:cs typeface="Akhbar MT" pitchFamily="2" charset="-78"/>
            </a:endParaRPr>
          </a:p>
          <a:p>
            <a:pPr algn="just" rtl="1">
              <a:buFont typeface="Wingdings" panose="05000000000000000000" pitchFamily="2" charset="2"/>
              <a:buChar char="q"/>
            </a:pPr>
            <a:r>
              <a:rPr lang="ar-SA" sz="2800" dirty="0">
                <a:latin typeface="Traditional Arabic" pitchFamily="18" charset="-78"/>
                <a:cs typeface="Akhbar MT" pitchFamily="2" charset="-78"/>
              </a:rPr>
              <a:t>المصادر والمرافق </a:t>
            </a:r>
            <a:r>
              <a:rPr lang="ar-SA" sz="2800" dirty="0" smtClean="0">
                <a:latin typeface="Traditional Arabic" pitchFamily="18" charset="-78"/>
                <a:cs typeface="Akhbar MT" pitchFamily="2" charset="-78"/>
              </a:rPr>
              <a:t>(الصعوبات –تأثيرها)</a:t>
            </a:r>
          </a:p>
          <a:p>
            <a:pPr algn="just" rtl="1">
              <a:buFont typeface="Wingdings" panose="05000000000000000000" pitchFamily="2" charset="2"/>
              <a:buChar char="q"/>
            </a:pPr>
            <a:r>
              <a:rPr lang="ar-SA" sz="2800" dirty="0">
                <a:latin typeface="Traditional Arabic" pitchFamily="18" charset="-78"/>
                <a:cs typeface="Akhbar MT" pitchFamily="2" charset="-78"/>
              </a:rPr>
              <a:t> مسائل إدارية </a:t>
            </a:r>
            <a:r>
              <a:rPr lang="ar-SA" sz="2800" dirty="0" smtClean="0">
                <a:latin typeface="Traditional Arabic" pitchFamily="18" charset="-78"/>
                <a:cs typeface="Akhbar MT" pitchFamily="2" charset="-78"/>
              </a:rPr>
              <a:t> (الصعوبات – تأثيرها)</a:t>
            </a:r>
          </a:p>
          <a:p>
            <a:pPr algn="just" rtl="1"/>
            <a:endParaRPr lang="en-US" sz="2800" dirty="0">
              <a:solidFill>
                <a:srgbClr val="7030A0"/>
              </a:solidFill>
              <a:latin typeface="Traditional Arabic" pitchFamily="18" charset="-78"/>
              <a:cs typeface="Traditional Arabic" pitchFamily="18" charset="-78"/>
            </a:endParaRPr>
          </a:p>
          <a:p>
            <a:pPr algn="just" rtl="1"/>
            <a:endParaRPr lang="en-US" sz="2800" dirty="0">
              <a:solidFill>
                <a:srgbClr val="7030A0"/>
              </a:solidFill>
              <a:latin typeface="Traditional Arabic" pitchFamily="18" charset="-78"/>
              <a:cs typeface="Traditional Arabic" pitchFamily="18" charset="-78"/>
            </a:endParaRPr>
          </a:p>
          <a:p>
            <a:pPr algn="just"/>
            <a:endParaRPr lang="en-US" dirty="0">
              <a:solidFill>
                <a:srgbClr val="7030A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172200"/>
          </a:xfrm>
        </p:spPr>
        <p:txBody>
          <a:bodyPr>
            <a:noAutofit/>
          </a:bodyPr>
          <a:lstStyle/>
          <a:p>
            <a:pPr algn="just"/>
            <a:endParaRPr lang="ar-SA" sz="2800" dirty="0" smtClean="0">
              <a:latin typeface="Traditional Arabic" pitchFamily="18" charset="-78"/>
              <a:cs typeface="Akhbar MT" pitchFamily="2" charset="-78"/>
            </a:endParaRPr>
          </a:p>
          <a:p>
            <a:pPr algn="ctr" rtl="1">
              <a:buFont typeface="Wingdings" panose="05000000000000000000" pitchFamily="2" charset="2"/>
              <a:buChar char="q"/>
            </a:pPr>
            <a:r>
              <a:rPr lang="ar-SA" sz="2800" dirty="0" smtClean="0">
                <a:latin typeface="Traditional Arabic" pitchFamily="18" charset="-78"/>
                <a:cs typeface="Akhbar MT" pitchFamily="2" charset="-78"/>
              </a:rPr>
              <a:t>تقييم المقرر الدراسي</a:t>
            </a:r>
            <a:endParaRPr lang="ar-SA"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.تقييم </a:t>
            </a:r>
            <a:r>
              <a:rPr lang="ar-EG" sz="2800" dirty="0">
                <a:latin typeface="Traditional Arabic" pitchFamily="18" charset="-78"/>
                <a:cs typeface="Akhbar MT" pitchFamily="2" charset="-78"/>
              </a:rPr>
              <a:t>الطالب للمقرر الدراسي </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en-US" sz="2800" dirty="0">
                <a:latin typeface="Traditional Arabic" pitchFamily="18" charset="-78"/>
                <a:cs typeface="Akhbar MT" pitchFamily="2" charset="-78"/>
              </a:rPr>
              <a:t> </a:t>
            </a:r>
            <a:r>
              <a:rPr lang="ar-EG" sz="2800" dirty="0">
                <a:latin typeface="Traditional Arabic" pitchFamily="18" charset="-78"/>
                <a:cs typeface="Akhbar MT" pitchFamily="2" charset="-78"/>
              </a:rPr>
              <a:t>(أرفق نتائج الاستطلاع في حال توفر ذلك) </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أسرد </a:t>
            </a:r>
            <a:r>
              <a:rPr lang="ar-EG" sz="2800" dirty="0">
                <a:latin typeface="Traditional Arabic" pitchFamily="18" charset="-78"/>
                <a:cs typeface="Akhbar MT" pitchFamily="2" charset="-78"/>
              </a:rPr>
              <a:t>أهم الانتقادات ونقاط </a:t>
            </a:r>
            <a:r>
              <a:rPr lang="ar-EG" sz="2800" dirty="0" smtClean="0">
                <a:latin typeface="Traditional Arabic" pitchFamily="18" charset="-78"/>
                <a:cs typeface="Akhbar MT" pitchFamily="2" charset="-78"/>
              </a:rPr>
              <a:t>القوة </a:t>
            </a:r>
            <a:endParaRPr lang="en-US" sz="2800" dirty="0" smtClean="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رد </a:t>
            </a:r>
            <a:r>
              <a:rPr lang="ar-SA" sz="2800" dirty="0" smtClean="0">
                <a:latin typeface="Traditional Arabic" pitchFamily="18" charset="-78"/>
                <a:cs typeface="Akhbar MT" pitchFamily="2" charset="-78"/>
              </a:rPr>
              <a:t>أستاذ المقرر </a:t>
            </a:r>
            <a:r>
              <a:rPr lang="ar-SA" sz="2800" dirty="0" err="1" smtClean="0">
                <a:latin typeface="Traditional Arabic" pitchFamily="18" charset="-78"/>
                <a:cs typeface="Akhbar MT" pitchFamily="2" charset="-78"/>
              </a:rPr>
              <a:t>أ</a:t>
            </a:r>
            <a:r>
              <a:rPr lang="ar-EG" sz="2800" dirty="0" smtClean="0">
                <a:latin typeface="Traditional Arabic" pitchFamily="18" charset="-78"/>
                <a:cs typeface="Akhbar MT" pitchFamily="2" charset="-78"/>
              </a:rPr>
              <a:t>و </a:t>
            </a:r>
            <a:r>
              <a:rPr lang="ar-EG" sz="2800" dirty="0">
                <a:latin typeface="Traditional Arabic" pitchFamily="18" charset="-78"/>
                <a:cs typeface="Akhbar MT" pitchFamily="2" charset="-78"/>
              </a:rPr>
              <a:t>فريق العمل في المقرر الدراسي على هذا التقييم </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تقييمات </a:t>
            </a:r>
            <a:r>
              <a:rPr lang="ar-EG" sz="2800" dirty="0">
                <a:latin typeface="Traditional Arabic" pitchFamily="18" charset="-78"/>
                <a:cs typeface="Akhbar MT" pitchFamily="2" charset="-78"/>
              </a:rPr>
              <a:t>أخرى...ما هي التقييمات التي تم تلقيها؟ </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a:latin typeface="Traditional Arabic" pitchFamily="18" charset="-78"/>
                <a:cs typeface="Akhbar MT" pitchFamily="2" charset="-78"/>
              </a:rPr>
              <a:t>حددها وأرفق تقارير </a:t>
            </a:r>
            <a:r>
              <a:rPr lang="ar-EG" sz="2800" dirty="0" smtClean="0">
                <a:latin typeface="Traditional Arabic" pitchFamily="18" charset="-78"/>
                <a:cs typeface="Akhbar MT" pitchFamily="2" charset="-78"/>
              </a:rPr>
              <a:t>ها </a:t>
            </a:r>
            <a:r>
              <a:rPr lang="ar-EG" sz="2800" dirty="0">
                <a:latin typeface="Traditional Arabic" pitchFamily="18" charset="-78"/>
                <a:cs typeface="Akhbar MT" pitchFamily="2" charset="-78"/>
              </a:rPr>
              <a:t>في حال كانت متوفرة. (مثال: من رئيس القسم، ملاحظات زميل ، مراجعة من أجل الاعتماد، من أصحاب الشأن،...الخ): </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en-US" sz="2800" dirty="0">
                <a:latin typeface="Traditional Arabic" pitchFamily="18" charset="-78"/>
                <a:cs typeface="Akhbar MT" pitchFamily="2" charset="-78"/>
              </a:rPr>
              <a:t> </a:t>
            </a:r>
            <a:r>
              <a:rPr lang="ar-EG" sz="2800" dirty="0" smtClean="0">
                <a:latin typeface="Traditional Arabic" pitchFamily="18" charset="-78"/>
                <a:cs typeface="Akhbar MT" pitchFamily="2" charset="-78"/>
              </a:rPr>
              <a:t>أسرد </a:t>
            </a:r>
            <a:r>
              <a:rPr lang="ar-EG" sz="2800" dirty="0">
                <a:latin typeface="Traditional Arabic" pitchFamily="18" charset="-78"/>
                <a:cs typeface="Akhbar MT" pitchFamily="2" charset="-78"/>
              </a:rPr>
              <a:t>أهم الانتقادات ونقاط القوة </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en-US" sz="2800" dirty="0">
                <a:latin typeface="Traditional Arabic" pitchFamily="18" charset="-78"/>
                <a:cs typeface="Akhbar MT" pitchFamily="2" charset="-78"/>
              </a:rPr>
              <a:t> </a:t>
            </a:r>
            <a:r>
              <a:rPr lang="ar-EG" sz="2800" dirty="0" smtClean="0">
                <a:latin typeface="Traditional Arabic" pitchFamily="18" charset="-78"/>
                <a:cs typeface="Akhbar MT" pitchFamily="2" charset="-78"/>
              </a:rPr>
              <a:t>رد </a:t>
            </a:r>
            <a:r>
              <a:rPr lang="ar-SA" sz="2800" dirty="0" smtClean="0">
                <a:latin typeface="Traditional Arabic" pitchFamily="18" charset="-78"/>
                <a:cs typeface="Akhbar MT" pitchFamily="2" charset="-78"/>
              </a:rPr>
              <a:t>أستاذ المقرر </a:t>
            </a:r>
            <a:r>
              <a:rPr lang="ar-EG" sz="2800" dirty="0" smtClean="0">
                <a:latin typeface="Traditional Arabic" pitchFamily="18" charset="-78"/>
                <a:cs typeface="Akhbar MT" pitchFamily="2" charset="-78"/>
              </a:rPr>
              <a:t>أو فريق العمل في المقرر الدراسي على هذا التقييم </a:t>
            </a:r>
            <a:endParaRPr lang="en-US" sz="2800" dirty="0" smtClean="0">
              <a:latin typeface="Traditional Arabic" pitchFamily="18" charset="-78"/>
              <a:cs typeface="Akhbar MT" pitchFamily="2" charset="-78"/>
            </a:endParaRPr>
          </a:p>
          <a:p>
            <a:pPr marL="109728" indent="0" algn="just" rtl="1">
              <a:buNone/>
            </a:pPr>
            <a:r>
              <a:rPr lang="en-US" sz="2800" b="1" dirty="0">
                <a:solidFill>
                  <a:srgbClr val="7030A0"/>
                </a:solidFill>
                <a:latin typeface="Traditional Arabic" pitchFamily="18" charset="-78"/>
                <a:cs typeface="Traditional Arabic" pitchFamily="18" charset="-78"/>
              </a:rPr>
              <a:t> </a:t>
            </a:r>
          </a:p>
          <a:p>
            <a:pPr algn="just" rtl="1"/>
            <a:endParaRPr lang="en-US" sz="2800" b="1" dirty="0">
              <a:solidFill>
                <a:srgbClr val="7030A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pPr algn="ctr" rtl="1">
              <a:buFont typeface="Wingdings" panose="05000000000000000000" pitchFamily="2" charset="2"/>
              <a:buChar char="q"/>
            </a:pPr>
            <a:r>
              <a:rPr lang="ar-SA" sz="2800" dirty="0">
                <a:latin typeface="Traditional Arabic" pitchFamily="18" charset="-78"/>
                <a:cs typeface="Akhbar MT" pitchFamily="2" charset="-78"/>
              </a:rPr>
              <a:t>التخطيط للتطوير </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EG" sz="2800" dirty="0" smtClean="0">
                <a:latin typeface="Traditional Arabic" pitchFamily="18" charset="-78"/>
                <a:cs typeface="Akhbar MT" pitchFamily="2" charset="-78"/>
              </a:rPr>
              <a:t>ما </a:t>
            </a:r>
            <a:r>
              <a:rPr lang="ar-EG" sz="2800" dirty="0">
                <a:latin typeface="Traditional Arabic" pitchFamily="18" charset="-78"/>
                <a:cs typeface="Akhbar MT" pitchFamily="2" charset="-78"/>
              </a:rPr>
              <a:t>طرأ من تقدم على الخطوات المقترحة لتطوير المقرر الدراسي في ما سبق من تقارير عنها: </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EG" sz="2800" dirty="0">
                <a:latin typeface="Traditional Arabic" pitchFamily="18" charset="-78"/>
                <a:cs typeface="Akhbar MT" pitchFamily="2" charset="-78"/>
              </a:rPr>
              <a:t> </a:t>
            </a:r>
            <a:r>
              <a:rPr lang="ar-EG" sz="2800" dirty="0" smtClean="0">
                <a:latin typeface="Traditional Arabic" pitchFamily="18" charset="-78"/>
                <a:cs typeface="Akhbar MT" pitchFamily="2" charset="-78"/>
              </a:rPr>
              <a:t>الخطوات </a:t>
            </a:r>
            <a:r>
              <a:rPr lang="ar-EG" sz="2800" dirty="0">
                <a:latin typeface="Traditional Arabic" pitchFamily="18" charset="-78"/>
                <a:cs typeface="Akhbar MT" pitchFamily="2" charset="-78"/>
              </a:rPr>
              <a:t>المقترحة في أحدث تقرير أو تقارير سابقة عن المقرر الدراسي </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en-US" sz="2800" dirty="0">
                <a:latin typeface="Traditional Arabic" pitchFamily="18" charset="-78"/>
                <a:cs typeface="Akhbar MT" pitchFamily="2" charset="-78"/>
              </a:rPr>
              <a:t> </a:t>
            </a:r>
            <a:r>
              <a:rPr lang="ar-EG" sz="2800" dirty="0" smtClean="0">
                <a:latin typeface="Traditional Arabic" pitchFamily="18" charset="-78"/>
                <a:cs typeface="Akhbar MT" pitchFamily="2" charset="-78"/>
              </a:rPr>
              <a:t>بيّن </a:t>
            </a:r>
            <a:r>
              <a:rPr lang="ar-EG" sz="2800" dirty="0">
                <a:latin typeface="Traditional Arabic" pitchFamily="18" charset="-78"/>
                <a:cs typeface="Akhbar MT" pitchFamily="2" charset="-78"/>
              </a:rPr>
              <a:t>ما إذا كان قد تم تنفيذ كل خطوة، وتأثيرها، أو أن كانت الخطوة المقترحة لم تتخذ أو لم تكتمل، وأوضح الأسباب. </a:t>
            </a:r>
            <a:endParaRPr lang="ar-SA" sz="2800" dirty="0" smtClean="0">
              <a:latin typeface="Traditional Arabic" pitchFamily="18" charset="-78"/>
              <a:cs typeface="Akhbar MT" pitchFamily="2" charset="-78"/>
            </a:endParaRPr>
          </a:p>
          <a:p>
            <a:pPr algn="r" rtl="1">
              <a:buFont typeface="Wingdings" panose="05000000000000000000" pitchFamily="2" charset="2"/>
              <a:buChar char="q"/>
            </a:pPr>
            <a:r>
              <a:rPr lang="ar-EG" sz="2800" dirty="0">
                <a:latin typeface="Traditional Arabic" pitchFamily="18" charset="-78"/>
                <a:cs typeface="Akhbar MT" pitchFamily="2" charset="-78"/>
              </a:rPr>
              <a:t>الخطوات الأخرى لتطوير مستوى المقرر الدراسي هذا الفصل الدراسي/العام الدراسي. قدم موجزاً سريعاً بأية خطوات أخرى تم اتخاذها لتطوير مستوى المقرر الدراسي وما تحقق من نتائج. (مثال: </a:t>
            </a:r>
            <a:r>
              <a:rPr lang="ar-EG" sz="2800" dirty="0" err="1" smtClean="0">
                <a:latin typeface="Traditional Arabic" pitchFamily="18" charset="-78"/>
                <a:cs typeface="Akhbar MT" pitchFamily="2" charset="-78"/>
              </a:rPr>
              <a:t>التطو</a:t>
            </a:r>
            <a:r>
              <a:rPr lang="ar-SA" sz="2800" dirty="0" smtClean="0">
                <a:latin typeface="Traditional Arabic" pitchFamily="18" charset="-78"/>
                <a:cs typeface="Akhbar MT" pitchFamily="2" charset="-78"/>
              </a:rPr>
              <a:t>ي</a:t>
            </a:r>
            <a:r>
              <a:rPr lang="ar-EG" sz="2800" dirty="0" smtClean="0">
                <a:latin typeface="Traditional Arabic" pitchFamily="18" charset="-78"/>
                <a:cs typeface="Akhbar MT" pitchFamily="2" charset="-78"/>
              </a:rPr>
              <a:t>ر </a:t>
            </a:r>
            <a:r>
              <a:rPr lang="ar-SA" sz="2800" dirty="0" smtClean="0">
                <a:latin typeface="Traditional Arabic" pitchFamily="18" charset="-78"/>
                <a:cs typeface="Akhbar MT" pitchFamily="2" charset="-78"/>
              </a:rPr>
              <a:t> </a:t>
            </a:r>
            <a:r>
              <a:rPr lang="ar-EG" sz="2800" dirty="0" smtClean="0">
                <a:latin typeface="Traditional Arabic" pitchFamily="18" charset="-78"/>
                <a:cs typeface="Akhbar MT" pitchFamily="2" charset="-78"/>
              </a:rPr>
              <a:t>ال</a:t>
            </a:r>
            <a:r>
              <a:rPr lang="ar-SA" sz="2800" dirty="0" smtClean="0">
                <a:latin typeface="Traditional Arabic" pitchFamily="18" charset="-78"/>
                <a:cs typeface="Akhbar MT" pitchFamily="2" charset="-78"/>
              </a:rPr>
              <a:t>مهني </a:t>
            </a:r>
            <a:r>
              <a:rPr lang="ar-EG" sz="2800" dirty="0" smtClean="0">
                <a:latin typeface="Traditional Arabic" pitchFamily="18" charset="-78"/>
                <a:cs typeface="Akhbar MT" pitchFamily="2" charset="-78"/>
              </a:rPr>
              <a:t>لهيئة </a:t>
            </a:r>
            <a:r>
              <a:rPr lang="ar-EG" sz="2800" dirty="0">
                <a:latin typeface="Traditional Arabic" pitchFamily="18" charset="-78"/>
                <a:cs typeface="Akhbar MT" pitchFamily="2" charset="-78"/>
              </a:rPr>
              <a:t>التدريس، التعديلات على المقرر الدراسي، التجهيزات الجديدة، أساليب تدريس جديدة....الخ). </a:t>
            </a:r>
            <a:endParaRPr lang="en-US" sz="2800" dirty="0">
              <a:latin typeface="Traditional Arabic" pitchFamily="18" charset="-78"/>
              <a:cs typeface="Akhbar MT" pitchFamily="2" charset="-78"/>
            </a:endParaRPr>
          </a:p>
          <a:p>
            <a:pPr algn="just" rtl="1">
              <a:buNone/>
            </a:pPr>
            <a:endParaRPr lang="en-US" b="1" dirty="0">
              <a:solidFill>
                <a:srgbClr val="7030A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lgn="just" rtl="1">
              <a:buFont typeface="Wingdings" panose="05000000000000000000" pitchFamily="2" charset="2"/>
              <a:buChar char="q"/>
            </a:pPr>
            <a:r>
              <a:rPr lang="ar-EG" sz="2800" dirty="0" smtClean="0">
                <a:latin typeface="Traditional Arabic" pitchFamily="18" charset="-78"/>
                <a:cs typeface="Akhbar MT" pitchFamily="2" charset="-78"/>
              </a:rPr>
              <a:t>خطة </a:t>
            </a:r>
            <a:r>
              <a:rPr lang="ar-EG" sz="2800" dirty="0">
                <a:latin typeface="Traditional Arabic" pitchFamily="18" charset="-78"/>
                <a:cs typeface="Akhbar MT" pitchFamily="2" charset="-78"/>
              </a:rPr>
              <a:t>العمل للفصل/العام الدراسي </a:t>
            </a:r>
            <a:r>
              <a:rPr lang="ar-SA" sz="2800" dirty="0" smtClean="0">
                <a:latin typeface="Traditional Arabic" pitchFamily="18" charset="-78"/>
                <a:cs typeface="Akhbar MT" pitchFamily="2" charset="-78"/>
              </a:rPr>
              <a:t>التالي</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a:latin typeface="Traditional Arabic" pitchFamily="18" charset="-78"/>
                <a:cs typeface="Akhbar MT" pitchFamily="2" charset="-78"/>
              </a:rPr>
              <a:t>الخطوات المطلوبة</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a:latin typeface="Traditional Arabic" pitchFamily="18" charset="-78"/>
                <a:cs typeface="Akhbar MT" pitchFamily="2" charset="-78"/>
              </a:rPr>
              <a:t>تاريخ إتمامها</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a:latin typeface="Traditional Arabic" pitchFamily="18" charset="-78"/>
                <a:cs typeface="Akhbar MT" pitchFamily="2" charset="-78"/>
              </a:rPr>
              <a:t>الشخص </a:t>
            </a:r>
            <a:r>
              <a:rPr lang="ar-EG" sz="2800" dirty="0" err="1">
                <a:latin typeface="Traditional Arabic" pitchFamily="18" charset="-78"/>
                <a:cs typeface="Akhbar MT" pitchFamily="2" charset="-78"/>
              </a:rPr>
              <a:t>المسؤول</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توصيات لمنسق البرنامج (إذا اقتضى الأمر ذلك) </a:t>
            </a:r>
            <a:endParaRPr lang="en-US" sz="2800" dirty="0" smtClean="0">
              <a:latin typeface="Traditional Arabic" pitchFamily="18" charset="-78"/>
              <a:cs typeface="Akhbar MT" pitchFamily="2" charset="-78"/>
            </a:endParaRPr>
          </a:p>
          <a:p>
            <a:pPr algn="just" rtl="1">
              <a:buFont typeface="Wingdings" panose="05000000000000000000" pitchFamily="2" charset="2"/>
              <a:buChar char="q"/>
            </a:pPr>
            <a:r>
              <a:rPr lang="en-US" sz="2800" dirty="0">
                <a:latin typeface="Traditional Arabic" pitchFamily="18" charset="-78"/>
                <a:cs typeface="Akhbar MT" pitchFamily="2" charset="-78"/>
              </a:rPr>
              <a:t> </a:t>
            </a:r>
            <a:r>
              <a:rPr lang="ar-EG" sz="2800" dirty="0" smtClean="0">
                <a:latin typeface="Traditional Arabic" pitchFamily="18" charset="-78"/>
                <a:cs typeface="Akhbar MT" pitchFamily="2" charset="-78"/>
              </a:rPr>
              <a:t>(</a:t>
            </a:r>
            <a:r>
              <a:rPr lang="ar-EG" sz="2800" dirty="0">
                <a:latin typeface="Traditional Arabic" pitchFamily="18" charset="-78"/>
                <a:cs typeface="Akhbar MT" pitchFamily="2" charset="-78"/>
              </a:rPr>
              <a:t>توصيات </a:t>
            </a:r>
            <a:r>
              <a:rPr lang="ar-SA" sz="2800" dirty="0" smtClean="0">
                <a:latin typeface="Traditional Arabic" pitchFamily="18" charset="-78"/>
                <a:cs typeface="Akhbar MT" pitchFamily="2" charset="-78"/>
              </a:rPr>
              <a:t>أستاذ المقرر </a:t>
            </a:r>
            <a:r>
              <a:rPr lang="ar-EG" sz="2800" dirty="0" smtClean="0">
                <a:latin typeface="Traditional Arabic" pitchFamily="18" charset="-78"/>
                <a:cs typeface="Akhbar MT" pitchFamily="2" charset="-78"/>
              </a:rPr>
              <a:t>لمنسق </a:t>
            </a:r>
            <a:r>
              <a:rPr lang="ar-EG" sz="2800" dirty="0">
                <a:latin typeface="Traditional Arabic" pitchFamily="18" charset="-78"/>
                <a:cs typeface="Akhbar MT" pitchFamily="2" charset="-78"/>
              </a:rPr>
              <a:t>البرنامج في حال </a:t>
            </a:r>
            <a:r>
              <a:rPr lang="ar-EG" sz="2800" dirty="0" err="1" smtClean="0">
                <a:latin typeface="Traditional Arabic" pitchFamily="18" charset="-78"/>
                <a:cs typeface="Akhbar MT" pitchFamily="2" charset="-78"/>
              </a:rPr>
              <a:t>ك</a:t>
            </a:r>
            <a:r>
              <a:rPr lang="ar-SA" sz="2800" dirty="0" smtClean="0">
                <a:latin typeface="Traditional Arabic" pitchFamily="18" charset="-78"/>
                <a:cs typeface="Akhbar MT" pitchFamily="2" charset="-78"/>
              </a:rPr>
              <a:t>ا</a:t>
            </a:r>
            <a:r>
              <a:rPr lang="ar-EG" sz="2800" dirty="0" smtClean="0">
                <a:latin typeface="Traditional Arabic" pitchFamily="18" charset="-78"/>
                <a:cs typeface="Akhbar MT" pitchFamily="2" charset="-78"/>
              </a:rPr>
              <a:t>ن </a:t>
            </a:r>
            <a:r>
              <a:rPr lang="ar-EG" sz="2800" dirty="0">
                <a:latin typeface="Traditional Arabic" pitchFamily="18" charset="-78"/>
                <a:cs typeface="Akhbar MT" pitchFamily="2" charset="-78"/>
              </a:rPr>
              <a:t>العمل التطويري المقترح  يتطلب الموافقة على مستوى البرنامج أو القسم أو المؤسسة، أو قد يؤثر على بقية المقررات الدراسية بالبرنامج).     </a:t>
            </a:r>
            <a:endParaRPr lang="en-US" sz="2800" dirty="0">
              <a:latin typeface="Traditional Arabic" pitchFamily="18" charset="-78"/>
              <a:cs typeface="Akhbar MT" pitchFamily="2" charset="-78"/>
            </a:endParaRPr>
          </a:p>
          <a:p>
            <a:pPr marL="109728" indent="0" algn="just" rtl="1">
              <a:buNone/>
            </a:pPr>
            <a:r>
              <a:rPr lang="en-US" sz="2800" b="1" dirty="0">
                <a:solidFill>
                  <a:srgbClr val="7030A0"/>
                </a:solidFill>
                <a:latin typeface="Traditional Arabic" pitchFamily="18" charset="-78"/>
                <a:cs typeface="Traditional Arabic" pitchFamily="18" charset="-78"/>
              </a:rPr>
              <a:t> </a:t>
            </a:r>
          </a:p>
          <a:p>
            <a:pPr algn="just"/>
            <a:endParaRPr lang="en-US" sz="2800" b="1" dirty="0">
              <a:solidFill>
                <a:srgbClr val="7030A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lstStyle/>
          <a:p>
            <a:pPr algn="ctr" rtl="1"/>
            <a:endParaRPr lang="ar-SA" sz="2800" b="1" dirty="0" smtClean="0">
              <a:solidFill>
                <a:srgbClr val="7030A0"/>
              </a:solidFill>
              <a:latin typeface="Traditional Arabic" pitchFamily="18" charset="-78"/>
              <a:cs typeface="Traditional Arabic" pitchFamily="18" charset="-78"/>
            </a:endParaRPr>
          </a:p>
          <a:p>
            <a:pPr algn="ctr" rtl="1"/>
            <a:endParaRPr lang="ar-SA" sz="2800" b="1" dirty="0">
              <a:solidFill>
                <a:srgbClr val="7030A0"/>
              </a:solidFill>
              <a:latin typeface="Traditional Arabic" pitchFamily="18" charset="-78"/>
              <a:cs typeface="Traditional Arabic" pitchFamily="18" charset="-78"/>
            </a:endParaRPr>
          </a:p>
          <a:p>
            <a:pPr algn="r" rtl="1">
              <a:buFont typeface="Wingdings" panose="05000000000000000000" pitchFamily="2" charset="2"/>
              <a:buChar char="q"/>
            </a:pPr>
            <a:r>
              <a:rPr lang="ar-EG" sz="2800" dirty="0" smtClean="0">
                <a:latin typeface="Traditional Arabic" pitchFamily="18" charset="-78"/>
                <a:cs typeface="Akhbar MT" pitchFamily="2" charset="-78"/>
              </a:rPr>
              <a:t>اسم </a:t>
            </a:r>
            <a:r>
              <a:rPr lang="ar-SA" sz="2800" dirty="0" smtClean="0">
                <a:latin typeface="Traditional Arabic" pitchFamily="18" charset="-78"/>
                <a:cs typeface="Akhbar MT" pitchFamily="2" charset="-78"/>
              </a:rPr>
              <a:t>عضو هيئة التدريس </a:t>
            </a:r>
            <a:r>
              <a:rPr lang="ar-EG" sz="2800" dirty="0" smtClean="0">
                <a:latin typeface="Traditional Arabic" pitchFamily="18" charset="-78"/>
                <a:cs typeface="Akhbar MT" pitchFamily="2" charset="-78"/>
              </a:rPr>
              <a:t>المسؤول </a:t>
            </a:r>
            <a:r>
              <a:rPr lang="ar-EG" sz="2800" dirty="0">
                <a:latin typeface="Traditional Arabic" pitchFamily="18" charset="-78"/>
                <a:cs typeface="Akhbar MT" pitchFamily="2" charset="-78"/>
              </a:rPr>
              <a:t>عن المقرر الدراسي</a:t>
            </a:r>
            <a:r>
              <a:rPr lang="ar-EG" sz="2800" dirty="0" smtClean="0">
                <a:latin typeface="Traditional Arabic" pitchFamily="18" charset="-78"/>
                <a:cs typeface="Akhbar MT" pitchFamily="2" charset="-78"/>
              </a:rPr>
              <a:t>:</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EG" sz="2800" dirty="0">
                <a:latin typeface="Traditional Arabic" pitchFamily="18" charset="-78"/>
                <a:cs typeface="Akhbar MT" pitchFamily="2" charset="-78"/>
              </a:rPr>
              <a:t>التوقيع: </a:t>
            </a:r>
            <a:endParaRPr lang="ar-SA" sz="2800" dirty="0" smtClean="0">
              <a:latin typeface="Traditional Arabic" pitchFamily="18" charset="-78"/>
              <a:cs typeface="Akhbar MT" pitchFamily="2" charset="-78"/>
            </a:endParaRPr>
          </a:p>
          <a:p>
            <a:pPr algn="r" rtl="1">
              <a:buFont typeface="Wingdings" panose="05000000000000000000" pitchFamily="2" charset="2"/>
              <a:buChar char="q"/>
            </a:pPr>
            <a:r>
              <a:rPr lang="ar-EG" sz="2800" dirty="0" smtClean="0">
                <a:latin typeface="Traditional Arabic" pitchFamily="18" charset="-78"/>
                <a:cs typeface="Akhbar MT" pitchFamily="2" charset="-78"/>
              </a:rPr>
              <a:t>تاريخ </a:t>
            </a:r>
            <a:r>
              <a:rPr lang="ar-EG" sz="2800" dirty="0">
                <a:latin typeface="Traditional Arabic" pitchFamily="18" charset="-78"/>
                <a:cs typeface="Akhbar MT" pitchFamily="2" charset="-78"/>
              </a:rPr>
              <a:t>إتمام التقرير</a:t>
            </a:r>
            <a:r>
              <a:rPr lang="ar-EG" sz="2800" dirty="0" smtClean="0">
                <a:latin typeface="Traditional Arabic" pitchFamily="18" charset="-78"/>
                <a:cs typeface="Akhbar MT" pitchFamily="2" charset="-78"/>
              </a:rPr>
              <a:t>:</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EG" sz="2800" dirty="0">
                <a:latin typeface="Traditional Arabic" pitchFamily="18" charset="-78"/>
                <a:cs typeface="Akhbar MT" pitchFamily="2" charset="-78"/>
              </a:rPr>
              <a:t>تسلمه منسق البرنامج: </a:t>
            </a:r>
            <a:r>
              <a:rPr lang="ar-EG" sz="2800" dirty="0" smtClean="0">
                <a:latin typeface="Traditional Arabic" pitchFamily="18" charset="-78"/>
                <a:cs typeface="Akhbar MT" pitchFamily="2" charset="-78"/>
              </a:rPr>
              <a:t>في </a:t>
            </a:r>
            <a:r>
              <a:rPr lang="ar-EG" sz="2800" dirty="0">
                <a:latin typeface="Traditional Arabic" pitchFamily="18" charset="-78"/>
                <a:cs typeface="Akhbar MT" pitchFamily="2" charset="-78"/>
              </a:rPr>
              <a:t>تاريخ</a:t>
            </a:r>
            <a:r>
              <a:rPr lang="ar-EG" sz="2800" dirty="0" smtClean="0">
                <a:latin typeface="Traditional Arabic" pitchFamily="18" charset="-78"/>
                <a:cs typeface="Akhbar MT" pitchFamily="2" charset="-78"/>
              </a:rPr>
              <a:t>:</a:t>
            </a:r>
            <a:endParaRPr lang="en-US" sz="2800" dirty="0">
              <a:latin typeface="Traditional Arabic" pitchFamily="18" charset="-78"/>
              <a:cs typeface="Akhbar MT" pitchFamily="2" charset="-78"/>
            </a:endParaRPr>
          </a:p>
          <a:p>
            <a:pPr algn="ctr"/>
            <a:endParaRPr lang="en-US" b="1" dirty="0">
              <a:solidFill>
                <a:srgbClr val="7030A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ctr">
              <a:buNone/>
            </a:pPr>
            <a:endParaRPr lang="ar-SA" sz="8000" b="1" dirty="0" smtClean="0">
              <a:solidFill>
                <a:srgbClr val="7030A0"/>
              </a:solidFill>
              <a:cs typeface="PT Bold Heading" pitchFamily="2" charset="-78"/>
            </a:endParaRPr>
          </a:p>
          <a:p>
            <a:pPr algn="ctr">
              <a:buNone/>
            </a:pPr>
            <a:r>
              <a:rPr lang="ar-SA" sz="8000" b="1" dirty="0" smtClean="0">
                <a:solidFill>
                  <a:srgbClr val="7030A0"/>
                </a:solidFill>
                <a:cs typeface="PT Bold Heading" pitchFamily="2" charset="-78"/>
              </a:rPr>
              <a:t>شكرا لكم</a:t>
            </a:r>
          </a:p>
          <a:p>
            <a:pPr algn="ctr">
              <a:buNone/>
            </a:pPr>
            <a:endParaRPr lang="ar-SA" sz="8000" dirty="0" smtClean="0">
              <a:solidFill>
                <a:srgbClr val="7030A0"/>
              </a:solidFill>
            </a:endParaRPr>
          </a:p>
          <a:p>
            <a:pPr algn="ctr">
              <a:buNone/>
            </a:pPr>
            <a:endParaRPr lang="ar-SA" sz="8000" dirty="0" smtClean="0">
              <a:solidFill>
                <a:srgbClr val="7030A0"/>
              </a:solidFill>
            </a:endParaRPr>
          </a:p>
          <a:p>
            <a:pPr algn="ctr">
              <a:buNone/>
            </a:pPr>
            <a:endParaRPr lang="ar-SA" sz="8000" dirty="0">
              <a:solidFill>
                <a:srgbClr val="7030A0"/>
              </a:solidFill>
            </a:endParaRPr>
          </a:p>
          <a:p>
            <a:pPr algn="ctr">
              <a:buNone/>
            </a:pPr>
            <a:endParaRPr lang="en-US" sz="8000"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839200" cy="6477000"/>
          </a:xfrm>
        </p:spPr>
        <p:txBody>
          <a:bodyPr>
            <a:normAutofit/>
          </a:bodyPr>
          <a:lstStyle/>
          <a:p>
            <a:pPr algn="ctr">
              <a:buNone/>
            </a:pPr>
            <a:endParaRPr lang="ar-SA" sz="2800" b="1" dirty="0" smtClean="0">
              <a:solidFill>
                <a:srgbClr val="7030A0"/>
              </a:solidFill>
              <a:latin typeface="Traditional Arabic" pitchFamily="2" charset="-78"/>
              <a:cs typeface="PT Bold Heading" pitchFamily="2" charset="-78"/>
            </a:endParaRPr>
          </a:p>
          <a:p>
            <a:pPr algn="ctr">
              <a:buNone/>
            </a:pPr>
            <a:endParaRPr lang="ar-SA" sz="2800" b="1" dirty="0" smtClean="0">
              <a:solidFill>
                <a:srgbClr val="7030A0"/>
              </a:solidFill>
              <a:latin typeface="Traditional Arabic" pitchFamily="2" charset="-78"/>
              <a:cs typeface="PT Bold Heading" pitchFamily="2" charset="-78"/>
            </a:endParaRPr>
          </a:p>
          <a:p>
            <a:pPr algn="ctr">
              <a:buNone/>
            </a:pPr>
            <a:r>
              <a:rPr lang="en-US" sz="2800" b="1" dirty="0" smtClean="0">
                <a:solidFill>
                  <a:srgbClr val="7030A0"/>
                </a:solidFill>
                <a:latin typeface="Traditional Arabic" pitchFamily="2" charset="-78"/>
                <a:cs typeface="PT Bold Heading" pitchFamily="2" charset="-78"/>
              </a:rPr>
              <a:t>Course Report</a:t>
            </a:r>
            <a:endParaRPr lang="en-US" sz="2800" b="1" dirty="0">
              <a:solidFill>
                <a:srgbClr val="7030A0"/>
              </a:solidFill>
              <a:latin typeface="Traditional Arabic" pitchFamily="2" charset="-78"/>
              <a:cs typeface="PT Bold Heading" pitchFamily="2" charset="-78"/>
            </a:endParaRPr>
          </a:p>
          <a:p>
            <a:pPr algn="ctr" rtl="1">
              <a:buNone/>
            </a:pPr>
            <a:r>
              <a:rPr lang="ar-SA" sz="2800" b="1" dirty="0" smtClean="0">
                <a:solidFill>
                  <a:srgbClr val="7030A0"/>
                </a:solidFill>
                <a:latin typeface="Traditional Arabic" pitchFamily="2" charset="-78"/>
                <a:cs typeface="PT Bold Heading" pitchFamily="2" charset="-78"/>
              </a:rPr>
              <a:t>تقرير المقرر</a:t>
            </a:r>
          </a:p>
          <a:p>
            <a:pPr algn="ctr" rtl="1">
              <a:buNone/>
            </a:pPr>
            <a:endParaRPr lang="ar-SA" sz="2800" b="1" dirty="0">
              <a:solidFill>
                <a:srgbClr val="7030A0"/>
              </a:solidFill>
              <a:latin typeface="Traditional Arabic" pitchFamily="2" charset="-78"/>
              <a:cs typeface="PT Bold Heading" pitchFamily="2" charset="-78"/>
            </a:endParaRPr>
          </a:p>
          <a:p>
            <a:pPr algn="ctr" rtl="1">
              <a:buNone/>
            </a:pPr>
            <a:r>
              <a:rPr lang="ar-SA" sz="2800" b="1" dirty="0">
                <a:ln w="11430"/>
                <a:solidFill>
                  <a:srgbClr val="7030A0"/>
                </a:solidFill>
                <a:effectLst>
                  <a:outerShdw blurRad="50800" dist="39000" dir="5460000" algn="tl">
                    <a:srgbClr val="000000">
                      <a:alpha val="38000"/>
                    </a:srgbClr>
                  </a:outerShdw>
                </a:effectLst>
                <a:cs typeface="PT Bold Heading" pitchFamily="2" charset="-78"/>
              </a:rPr>
              <a:t> وفقاً لمعايير الهيئة الوطنية للتقويم والاعتماد الأكاديمي</a:t>
            </a:r>
            <a:endParaRPr lang="en-US" sz="2800" dirty="0">
              <a:solidFill>
                <a:srgbClr val="7030A0"/>
              </a:solidFill>
              <a:cs typeface="PT Bold Heading" pitchFamily="2" charset="-78"/>
            </a:endParaRPr>
          </a:p>
          <a:p>
            <a:pPr algn="ctr" rtl="1">
              <a:buNone/>
            </a:pPr>
            <a:endParaRPr lang="ar-SA" sz="2800" b="1" dirty="0" smtClean="0">
              <a:solidFill>
                <a:srgbClr val="7030A0"/>
              </a:solidFill>
              <a:latin typeface="Traditional Arabic" pitchFamily="2" charset="-78"/>
              <a:cs typeface="PT Bold Heading" pitchFamily="2" charset="-78"/>
            </a:endParaRPr>
          </a:p>
          <a:p>
            <a:pPr algn="ctr" rtl="1">
              <a:buNone/>
            </a:pPr>
            <a:r>
              <a:rPr lang="ar-SA" sz="2800" b="1" dirty="0" smtClean="0">
                <a:solidFill>
                  <a:srgbClr val="7030A0"/>
                </a:solidFill>
                <a:latin typeface="Traditional Arabic" pitchFamily="2" charset="-78"/>
                <a:cs typeface="PT Bold Heading" pitchFamily="2" charset="-78"/>
              </a:rPr>
              <a:t>عرض</a:t>
            </a:r>
          </a:p>
          <a:p>
            <a:pPr algn="ctr" rtl="1">
              <a:buNone/>
            </a:pPr>
            <a:endParaRPr lang="ar-SA" sz="2800" b="1" dirty="0" smtClean="0">
              <a:solidFill>
                <a:srgbClr val="7030A0"/>
              </a:solidFill>
              <a:latin typeface="Traditional Arabic" pitchFamily="2" charset="-78"/>
              <a:cs typeface="PT Bold Heading" pitchFamily="2" charset="-78"/>
            </a:endParaRPr>
          </a:p>
          <a:p>
            <a:pPr algn="ctr" rtl="1">
              <a:buNone/>
            </a:pPr>
            <a:r>
              <a:rPr lang="ar-SA" sz="2800" b="1" dirty="0" smtClean="0">
                <a:solidFill>
                  <a:srgbClr val="7030A0"/>
                </a:solidFill>
                <a:latin typeface="Traditional Arabic" pitchFamily="2" charset="-78"/>
                <a:cs typeface="PT Bold Heading" pitchFamily="2" charset="-78"/>
              </a:rPr>
              <a:t>د</a:t>
            </a:r>
            <a:r>
              <a:rPr lang="ar-SA" sz="2800" b="1" dirty="0">
                <a:solidFill>
                  <a:srgbClr val="7030A0"/>
                </a:solidFill>
                <a:latin typeface="Traditional Arabic" pitchFamily="2" charset="-78"/>
                <a:cs typeface="PT Bold Heading" pitchFamily="2" charset="-78"/>
              </a:rPr>
              <a:t>/ </a:t>
            </a:r>
            <a:r>
              <a:rPr lang="ar-SA" sz="2800" b="1" dirty="0" smtClean="0">
                <a:solidFill>
                  <a:srgbClr val="7030A0"/>
                </a:solidFill>
                <a:latin typeface="Traditional Arabic" pitchFamily="2" charset="-78"/>
                <a:cs typeface="PT Bold Heading" pitchFamily="2" charset="-78"/>
              </a:rPr>
              <a:t>منصور بن علي </a:t>
            </a:r>
            <a:r>
              <a:rPr lang="ar-SA" sz="2800" b="1" dirty="0" smtClean="0">
                <a:solidFill>
                  <a:srgbClr val="7030A0"/>
                </a:solidFill>
                <a:latin typeface="Traditional Arabic" pitchFamily="2" charset="-78"/>
                <a:cs typeface="PT Bold Heading" pitchFamily="2" charset="-78"/>
              </a:rPr>
              <a:t>الشهري</a:t>
            </a:r>
          </a:p>
          <a:p>
            <a:pPr algn="ctr" rtl="1">
              <a:buNone/>
            </a:pPr>
            <a:r>
              <a:rPr lang="ar-SA" sz="2800" b="1" dirty="0" smtClean="0">
                <a:solidFill>
                  <a:srgbClr val="7030A0"/>
                </a:solidFill>
                <a:latin typeface="Traditional Arabic" pitchFamily="2" charset="-78"/>
                <a:cs typeface="PT Bold Heading" pitchFamily="2" charset="-78"/>
              </a:rPr>
              <a:t>د/ بدرية العبدالكريم</a:t>
            </a:r>
            <a:endParaRPr lang="ar-SA" sz="2800" b="1" dirty="0">
              <a:solidFill>
                <a:srgbClr val="7030A0"/>
              </a:solidFill>
              <a:latin typeface="Traditional Arabic" pitchFamily="2" charset="-78"/>
              <a:cs typeface="PT Bold Heading" pitchFamily="2" charset="-78"/>
            </a:endParaRPr>
          </a:p>
        </p:txBody>
      </p:sp>
    </p:spTree>
    <p:extLst>
      <p:ext uri="{BB962C8B-B14F-4D97-AF65-F5344CB8AC3E}">
        <p14:creationId xmlns:p14="http://schemas.microsoft.com/office/powerpoint/2010/main" val="176003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52400" y="1481328"/>
            <a:ext cx="8763000" cy="5300472"/>
          </a:xfrm>
        </p:spPr>
        <p:txBody>
          <a:bodyPr/>
          <a:lstStyle/>
          <a:p>
            <a:pPr algn="just" rtl="1"/>
            <a:r>
              <a:rPr lang="ar-SA" sz="2800" dirty="0">
                <a:cs typeface="Akhbar MT" pitchFamily="2" charset="-78"/>
              </a:rPr>
              <a:t>إكساب المشاركين مجموعة من المعارف والمهارات لا عداد تقارير  المقررات والبرامج الجامعية الفعالة .</a:t>
            </a:r>
          </a:p>
          <a:p>
            <a:pPr algn="just" rtl="1"/>
            <a:endParaRPr lang="ar-SA" dirty="0" smtClean="0">
              <a:cs typeface="PT Bold Heading" pitchFamily="2" charset="-78"/>
            </a:endParaRPr>
          </a:p>
          <a:p>
            <a:pPr algn="just" rtl="1"/>
            <a:r>
              <a:rPr lang="ar-SA" dirty="0" smtClean="0">
                <a:cs typeface="PT Bold Heading" pitchFamily="2" charset="-78"/>
              </a:rPr>
              <a:t>إضافة إلي:</a:t>
            </a:r>
          </a:p>
          <a:p>
            <a:pPr algn="r" rtl="1">
              <a:lnSpc>
                <a:spcPct val="80000"/>
              </a:lnSpc>
              <a:buFont typeface="Wingdings" pitchFamily="2" charset="2"/>
              <a:buChar char="Ø"/>
            </a:pPr>
            <a:r>
              <a:rPr lang="ar-SA" sz="2800" dirty="0">
                <a:ea typeface="AdvertisingBold"/>
                <a:cs typeface="Akhbar MT" pitchFamily="2" charset="-78"/>
              </a:rPr>
              <a:t>التعرف على تقرير المقرر الدراسي.</a:t>
            </a:r>
          </a:p>
          <a:p>
            <a:pPr algn="r" rtl="1">
              <a:lnSpc>
                <a:spcPct val="80000"/>
              </a:lnSpc>
              <a:buFont typeface="Wingdings" pitchFamily="2" charset="2"/>
              <a:buChar char="Ø"/>
            </a:pPr>
            <a:r>
              <a:rPr lang="ar-SA" sz="2800" dirty="0">
                <a:cs typeface="Akhbar MT" pitchFamily="2" charset="-78"/>
              </a:rPr>
              <a:t>تطبيق المهارات المكتسبة عند إجراء عمليات كتابة تقرير المقرر.</a:t>
            </a:r>
            <a:endParaRPr lang="ar-SA" sz="2800" dirty="0">
              <a:ea typeface="AdvertisingBold"/>
              <a:cs typeface="Akhbar MT" pitchFamily="2" charset="-78"/>
            </a:endParaRPr>
          </a:p>
          <a:p>
            <a:pPr algn="r" rtl="1">
              <a:lnSpc>
                <a:spcPct val="80000"/>
              </a:lnSpc>
              <a:buFont typeface="Wingdings" pitchFamily="2" charset="2"/>
              <a:buChar char="Ø"/>
            </a:pPr>
            <a:r>
              <a:rPr lang="ar-SA" sz="2800" dirty="0">
                <a:ea typeface="AdvertisingBold"/>
                <a:cs typeface="Akhbar MT" pitchFamily="2" charset="-78"/>
              </a:rPr>
              <a:t>إعداد التقارير الدورية للمقررات الدراسية.</a:t>
            </a:r>
          </a:p>
          <a:p>
            <a:pPr algn="r" rtl="1">
              <a:lnSpc>
                <a:spcPct val="80000"/>
              </a:lnSpc>
              <a:buFont typeface="Wingdings" pitchFamily="2" charset="2"/>
              <a:buChar char="Ø"/>
            </a:pPr>
            <a:r>
              <a:rPr lang="ar-SA" sz="2800" dirty="0">
                <a:ea typeface="AdvertisingBold"/>
                <a:cs typeface="Akhbar MT" pitchFamily="2" charset="-78"/>
              </a:rPr>
              <a:t>وأخيراً وضع الخطط التطويرية للمقررات الدراسية لتواكب مستجدات العصر وسوق العمل وضمان جودة الخريجين . </a:t>
            </a:r>
            <a:endParaRPr lang="en-US" sz="2800" dirty="0">
              <a:ea typeface="AdvertisingBold"/>
              <a:cs typeface="Akhbar MT" pitchFamily="2" charset="-78"/>
            </a:endParaRPr>
          </a:p>
          <a:p>
            <a:pPr algn="just" rtl="1"/>
            <a:endParaRPr lang="ar-SA" dirty="0">
              <a:cs typeface="PT Bold Heading" pitchFamily="2" charset="-78"/>
            </a:endParaRPr>
          </a:p>
        </p:txBody>
      </p:sp>
      <p:sp>
        <p:nvSpPr>
          <p:cNvPr id="3" name="عنوان 2"/>
          <p:cNvSpPr>
            <a:spLocks noGrp="1"/>
          </p:cNvSpPr>
          <p:nvPr>
            <p:ph type="title"/>
          </p:nvPr>
        </p:nvSpPr>
        <p:spPr/>
        <p:txBody>
          <a:bodyPr/>
          <a:lstStyle/>
          <a:p>
            <a:pPr algn="r" rtl="1"/>
            <a:r>
              <a:rPr lang="ar-SA" dirty="0">
                <a:solidFill>
                  <a:srgbClr val="FF0000"/>
                </a:solidFill>
                <a:cs typeface="PT Bold Heading" pitchFamily="2" charset="-78"/>
              </a:rPr>
              <a:t>الهدف العام للورشة:</a:t>
            </a:r>
          </a:p>
        </p:txBody>
      </p:sp>
    </p:spTree>
    <p:extLst>
      <p:ext uri="{BB962C8B-B14F-4D97-AF65-F5344CB8AC3E}">
        <p14:creationId xmlns:p14="http://schemas.microsoft.com/office/powerpoint/2010/main" val="2272179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1"/>
            <a:r>
              <a:rPr lang="ar-SA" sz="2800" dirty="0" smtClean="0">
                <a:cs typeface="Akhbar MT" pitchFamily="2" charset="-78"/>
              </a:rPr>
              <a:t>يمثل وحدة تدريسية عادة ما تستمر لمدة فصل دراسي وتقدم من قبل عضو أو أكثر من أعضاء هيئة التدريس.</a:t>
            </a:r>
            <a:endParaRPr lang="en-US" sz="2800" dirty="0" smtClean="0">
              <a:cs typeface="Akhbar MT" pitchFamily="2" charset="-78"/>
            </a:endParaRPr>
          </a:p>
          <a:p>
            <a:endParaRPr lang="en-US" dirty="0">
              <a:solidFill>
                <a:srgbClr val="7030A0"/>
              </a:solidFill>
            </a:endParaRPr>
          </a:p>
          <a:p>
            <a:r>
              <a:rPr lang="en-US" dirty="0" smtClean="0">
                <a:solidFill>
                  <a:srgbClr val="7030A0"/>
                </a:solidFill>
              </a:rPr>
              <a:t>a </a:t>
            </a:r>
            <a:r>
              <a:rPr lang="en-US" dirty="0">
                <a:solidFill>
                  <a:srgbClr val="7030A0"/>
                </a:solidFill>
              </a:rPr>
              <a:t>course is a unit of teaching that typically lasts one academic term, is led by one or more instructors (teachers or professors</a:t>
            </a:r>
            <a:endParaRPr lang="ar-SA" dirty="0">
              <a:solidFill>
                <a:srgbClr val="7030A0"/>
              </a:solidFill>
            </a:endParaRPr>
          </a:p>
        </p:txBody>
      </p:sp>
      <p:sp>
        <p:nvSpPr>
          <p:cNvPr id="3" name="عنوان 2"/>
          <p:cNvSpPr>
            <a:spLocks noGrp="1"/>
          </p:cNvSpPr>
          <p:nvPr>
            <p:ph type="title"/>
          </p:nvPr>
        </p:nvSpPr>
        <p:spPr/>
        <p:txBody>
          <a:bodyPr/>
          <a:lstStyle/>
          <a:p>
            <a:pPr algn="r" rtl="1"/>
            <a:r>
              <a:rPr lang="ar-SA" dirty="0" smtClean="0">
                <a:solidFill>
                  <a:srgbClr val="FF0000"/>
                </a:solidFill>
                <a:cs typeface="PT Bold Heading" pitchFamily="2" charset="-78"/>
              </a:rPr>
              <a:t>المقرر الدراسي: </a:t>
            </a:r>
            <a:endParaRPr lang="ar-SA" dirty="0">
              <a:solidFill>
                <a:srgbClr val="FF0000"/>
              </a:solidFill>
              <a:cs typeface="PT Bold Heading" pitchFamily="2" charset="-78"/>
            </a:endParaRPr>
          </a:p>
        </p:txBody>
      </p:sp>
    </p:spTree>
    <p:extLst>
      <p:ext uri="{BB962C8B-B14F-4D97-AF65-F5344CB8AC3E}">
        <p14:creationId xmlns:p14="http://schemas.microsoft.com/office/powerpoint/2010/main" val="2294905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1328"/>
            <a:ext cx="8763000" cy="5148072"/>
          </a:xfrm>
        </p:spPr>
        <p:txBody>
          <a:bodyPr>
            <a:normAutofit/>
          </a:bodyPr>
          <a:lstStyle/>
          <a:p>
            <a:pPr marL="609600" indent="-609600" algn="just" rtl="1">
              <a:lnSpc>
                <a:spcPct val="90000"/>
              </a:lnSpc>
              <a:buFont typeface="Wingdings" pitchFamily="2" charset="2"/>
              <a:buChar char="ü"/>
            </a:pPr>
            <a:r>
              <a:rPr lang="ar-SA" sz="2800" dirty="0" smtClean="0">
                <a:latin typeface="Traditional Arabic" pitchFamily="18" charset="-78"/>
                <a:cs typeface="Akhbar MT" pitchFamily="2" charset="-78"/>
              </a:rPr>
              <a:t>يسهم في التخطيط الفعال لتحسين المقرر الدراسي وتطويره في ضوء التغيرات والمستجدات الحديثة المحلية والإقليمية والدولية. </a:t>
            </a:r>
          </a:p>
          <a:p>
            <a:pPr marL="609600" indent="-609600" algn="just" rtl="1">
              <a:lnSpc>
                <a:spcPct val="90000"/>
              </a:lnSpc>
              <a:buFont typeface="Wingdings" pitchFamily="2" charset="2"/>
              <a:buChar char="ü"/>
            </a:pPr>
            <a:r>
              <a:rPr lang="ar-SA" sz="2800" dirty="0" smtClean="0">
                <a:latin typeface="Traditional Arabic" pitchFamily="18" charset="-78"/>
                <a:cs typeface="Akhbar MT" pitchFamily="2" charset="-78"/>
              </a:rPr>
              <a:t>يمثل أداة فعالة لمراقبة وضبط جودة المقرر الدراسي .</a:t>
            </a:r>
          </a:p>
          <a:p>
            <a:pPr marL="609600" indent="-609600" algn="just" rtl="1">
              <a:lnSpc>
                <a:spcPct val="90000"/>
              </a:lnSpc>
              <a:buFont typeface="Wingdings" pitchFamily="2" charset="2"/>
              <a:buChar char="ü"/>
            </a:pPr>
            <a:r>
              <a:rPr lang="ar-SA" sz="2800" dirty="0" smtClean="0">
                <a:latin typeface="Traditional Arabic" pitchFamily="18" charset="-78"/>
                <a:cs typeface="Akhbar MT" pitchFamily="2" charset="-78"/>
              </a:rPr>
              <a:t>دليل إرشادي فعال لأعضاء هيئة التدريس في القسم الأكاديمي كما يعمل على تطوير إستراتيجيات التدريس وأساليب التقويم المستخدمة في التدريس. </a:t>
            </a:r>
            <a:endParaRPr lang="en-US" sz="2800" dirty="0" smtClean="0">
              <a:latin typeface="Traditional Arabic" pitchFamily="18" charset="-78"/>
              <a:cs typeface="Akhbar MT" pitchFamily="2" charset="-78"/>
            </a:endParaRPr>
          </a:p>
          <a:p>
            <a:pPr algn="just"/>
            <a:endParaRPr lang="en-US" sz="3200" dirty="0">
              <a:latin typeface="Traditional Arabic" pitchFamily="18" charset="-78"/>
              <a:cs typeface="Traditional Arabic" pitchFamily="18" charset="-78"/>
            </a:endParaRPr>
          </a:p>
        </p:txBody>
      </p:sp>
      <p:sp>
        <p:nvSpPr>
          <p:cNvPr id="2" name="Title 1"/>
          <p:cNvSpPr>
            <a:spLocks noGrp="1"/>
          </p:cNvSpPr>
          <p:nvPr>
            <p:ph type="title"/>
          </p:nvPr>
        </p:nvSpPr>
        <p:spPr/>
        <p:txBody>
          <a:bodyPr/>
          <a:lstStyle/>
          <a:p>
            <a:pPr algn="r"/>
            <a:r>
              <a:rPr lang="ar-SA" dirty="0" smtClean="0">
                <a:solidFill>
                  <a:srgbClr val="FF0000"/>
                </a:solidFill>
                <a:cs typeface="PT Bold Heading" pitchFamily="2" charset="-78"/>
              </a:rPr>
              <a:t>أهداف تقرير المقرر الدراسي:</a:t>
            </a:r>
            <a:r>
              <a:rPr lang="ar-SA" dirty="0" smtClean="0">
                <a:solidFill>
                  <a:srgbClr val="FF0000"/>
                </a:solidFill>
                <a:cs typeface="AL-Hosam" pitchFamily="2" charset="-78"/>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95672"/>
          </a:xfrm>
        </p:spPr>
        <p:txBody>
          <a:bodyPr>
            <a:normAutofit/>
          </a:bodyPr>
          <a:lstStyle/>
          <a:p>
            <a:pPr algn="r" rtl="1">
              <a:buFont typeface="Wingdings" panose="05000000000000000000" pitchFamily="2" charset="2"/>
              <a:buChar char="q"/>
            </a:pPr>
            <a:r>
              <a:rPr lang="ar-SA" sz="2800" dirty="0">
                <a:latin typeface="Traditional Arabic" pitchFamily="18" charset="-78"/>
                <a:cs typeface="Akhbar MT" pitchFamily="2" charset="-78"/>
              </a:rPr>
              <a:t>المؤسسة التعليمية:</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SA" sz="2800" dirty="0">
                <a:latin typeface="Traditional Arabic" pitchFamily="18" charset="-78"/>
                <a:cs typeface="Akhbar MT" pitchFamily="2" charset="-78"/>
              </a:rPr>
              <a:t>الكلية/القسم :</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EG" sz="2800" dirty="0">
                <a:latin typeface="Traditional Arabic" pitchFamily="18" charset="-78"/>
                <a:cs typeface="Akhbar MT" pitchFamily="2" charset="-78"/>
              </a:rPr>
              <a:t>التعريف بالمقرر الدراسي ومعلومات عامة </a:t>
            </a:r>
            <a:r>
              <a:rPr lang="ar-EG" sz="2800" dirty="0" smtClean="0">
                <a:latin typeface="Traditional Arabic" pitchFamily="18" charset="-78"/>
                <a:cs typeface="Akhbar MT" pitchFamily="2" charset="-78"/>
              </a:rPr>
              <a:t>عنه</a:t>
            </a:r>
            <a:r>
              <a:rPr lang="ar-SA" sz="2800" dirty="0" smtClean="0">
                <a:latin typeface="Traditional Arabic" pitchFamily="18" charset="-78"/>
                <a:cs typeface="Akhbar MT" pitchFamily="2" charset="-78"/>
              </a:rPr>
              <a:t>:</a:t>
            </a:r>
            <a:r>
              <a:rPr lang="ar-EG" sz="2800" dirty="0" smtClean="0">
                <a:latin typeface="Traditional Arabic" pitchFamily="18" charset="-78"/>
                <a:cs typeface="Akhbar MT" pitchFamily="2" charset="-78"/>
              </a:rPr>
              <a:t> </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SA" sz="2800" dirty="0" smtClean="0">
                <a:latin typeface="Traditional Arabic" pitchFamily="18" charset="-78"/>
                <a:cs typeface="Akhbar MT" pitchFamily="2" charset="-78"/>
              </a:rPr>
              <a:t>اسم </a:t>
            </a:r>
            <a:r>
              <a:rPr lang="ar-SA" sz="2800" dirty="0">
                <a:latin typeface="Traditional Arabic" pitchFamily="18" charset="-78"/>
                <a:cs typeface="Akhbar MT" pitchFamily="2" charset="-78"/>
              </a:rPr>
              <a:t>ورمز المقرر الدراسي: </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SA" sz="2800" dirty="0" smtClean="0">
                <a:latin typeface="Traditional Arabic" pitchFamily="18" charset="-78"/>
                <a:cs typeface="Akhbar MT" pitchFamily="2" charset="-78"/>
              </a:rPr>
              <a:t>في </a:t>
            </a:r>
            <a:r>
              <a:rPr lang="ar-SA" sz="2800" dirty="0">
                <a:latin typeface="Traditional Arabic" pitchFamily="18" charset="-78"/>
                <a:cs typeface="Akhbar MT" pitchFamily="2" charset="-78"/>
              </a:rPr>
              <a:t>حال كان المقرر يُدرس في أكثر من قسم، حدد القسم الذي اعد له هذا التقرير </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en-US" sz="2800" dirty="0">
                <a:latin typeface="Traditional Arabic" pitchFamily="18" charset="-78"/>
                <a:cs typeface="Akhbar MT" pitchFamily="2" charset="-78"/>
              </a:rPr>
              <a:t> </a:t>
            </a:r>
            <a:r>
              <a:rPr lang="ar-SA" sz="2800" dirty="0" smtClean="0">
                <a:latin typeface="Traditional Arabic" pitchFamily="18" charset="-78"/>
                <a:cs typeface="Akhbar MT" pitchFamily="2" charset="-78"/>
              </a:rPr>
              <a:t>السنة والفصل </a:t>
            </a:r>
            <a:r>
              <a:rPr lang="ar-SA" sz="2800" dirty="0">
                <a:latin typeface="Traditional Arabic" pitchFamily="18" charset="-78"/>
                <a:cs typeface="Akhbar MT" pitchFamily="2" charset="-78"/>
              </a:rPr>
              <a:t>الدراسي الذي أعد هذا التقرير عنه</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EG" sz="2800" dirty="0" smtClean="0">
                <a:latin typeface="Traditional Arabic" pitchFamily="18" charset="-78"/>
                <a:cs typeface="Akhbar MT" pitchFamily="2" charset="-78"/>
              </a:rPr>
              <a:t>الموقع </a:t>
            </a:r>
            <a:r>
              <a:rPr lang="ar-EG" sz="2800" dirty="0">
                <a:latin typeface="Traditional Arabic" pitchFamily="18" charset="-78"/>
                <a:cs typeface="Akhbar MT" pitchFamily="2" charset="-78"/>
              </a:rPr>
              <a:t>(إذا لم يكن داخل المبنى الرئيس للمؤسسة ) </a:t>
            </a:r>
            <a:endParaRPr lang="en-US" sz="2800" dirty="0">
              <a:latin typeface="Traditional Arabic" pitchFamily="18" charset="-78"/>
              <a:cs typeface="Akhbar MT" pitchFamily="2" charset="-78"/>
            </a:endParaRPr>
          </a:p>
          <a:p>
            <a:pPr algn="just" rtl="1">
              <a:buNone/>
            </a:pPr>
            <a:r>
              <a:rPr lang="en-US" sz="2800" b="1" dirty="0">
                <a:solidFill>
                  <a:srgbClr val="7030A0"/>
                </a:solidFill>
                <a:latin typeface="Traditional Arabic" pitchFamily="18" charset="-78"/>
                <a:cs typeface="Traditional Arabic" pitchFamily="18" charset="-78"/>
              </a:rPr>
              <a:t> </a:t>
            </a:r>
          </a:p>
          <a:p>
            <a:pPr algn="just"/>
            <a:endParaRPr lang="en-US" sz="2800" b="1" dirty="0">
              <a:solidFill>
                <a:srgbClr val="7030A0"/>
              </a:solidFill>
              <a:latin typeface="Traditional Arabic" pitchFamily="18" charset="-78"/>
              <a:cs typeface="Traditional Arabic" pitchFamily="18" charset="-78"/>
            </a:endParaRPr>
          </a:p>
        </p:txBody>
      </p:sp>
      <p:sp>
        <p:nvSpPr>
          <p:cNvPr id="2" name="Title 1"/>
          <p:cNvSpPr>
            <a:spLocks noGrp="1"/>
          </p:cNvSpPr>
          <p:nvPr>
            <p:ph type="title"/>
          </p:nvPr>
        </p:nvSpPr>
        <p:spPr/>
        <p:txBody>
          <a:bodyPr/>
          <a:lstStyle/>
          <a:p>
            <a:pPr algn="r" rtl="1"/>
            <a:r>
              <a:rPr lang="ar-SA" b="1" dirty="0" smtClean="0">
                <a:solidFill>
                  <a:srgbClr val="FF0000"/>
                </a:solidFill>
                <a:cs typeface="PT Bold Heading" pitchFamily="2" charset="-78"/>
              </a:rPr>
              <a:t>محتويات تقرير المقرر الدراسي:</a:t>
            </a:r>
            <a:endParaRPr lang="en-US" b="1" dirty="0">
              <a:solidFill>
                <a:srgbClr val="FF0000"/>
              </a:solidFill>
              <a:cs typeface="PT Bold Heading"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Autofit/>
          </a:bodyPr>
          <a:lstStyle/>
          <a:p>
            <a:pPr algn="just" rtl="1">
              <a:buFont typeface="Wingdings" panose="05000000000000000000" pitchFamily="2" charset="2"/>
              <a:buChar char="q"/>
            </a:pPr>
            <a:r>
              <a:rPr lang="ar-SA" sz="2800" dirty="0">
                <a:latin typeface="Traditional Arabic" pitchFamily="18" charset="-78"/>
                <a:cs typeface="Akhbar MT" pitchFamily="2" charset="-78"/>
              </a:rPr>
              <a:t>تنفيذ المقرر </a:t>
            </a:r>
            <a:r>
              <a:rPr lang="ar-SA" sz="2800" dirty="0" smtClean="0">
                <a:latin typeface="Traditional Arabic" pitchFamily="18" charset="-78"/>
                <a:cs typeface="Akhbar MT" pitchFamily="2" charset="-78"/>
              </a:rPr>
              <a:t>الدراسي - تغطية </a:t>
            </a:r>
            <a:r>
              <a:rPr lang="ar-SA" sz="2800" dirty="0">
                <a:latin typeface="Traditional Arabic" pitchFamily="18" charset="-78"/>
                <a:cs typeface="Akhbar MT" pitchFamily="2" charset="-78"/>
              </a:rPr>
              <a:t>البرنامج المخطط لها</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SA" sz="2800" dirty="0" smtClean="0">
                <a:latin typeface="Traditional Arabic" pitchFamily="18" charset="-78"/>
                <a:cs typeface="Akhbar MT" pitchFamily="2" charset="-78"/>
              </a:rPr>
              <a:t>الموضوعات </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SA" sz="2800" dirty="0">
                <a:latin typeface="Traditional Arabic" pitchFamily="18" charset="-78"/>
                <a:cs typeface="Akhbar MT" pitchFamily="2" charset="-78"/>
              </a:rPr>
              <a:t>ساعات التدريس كما هو </a:t>
            </a:r>
            <a:r>
              <a:rPr lang="ar-SA" sz="2800" dirty="0" smtClean="0">
                <a:latin typeface="Traditional Arabic" pitchFamily="18" charset="-78"/>
                <a:cs typeface="Akhbar MT" pitchFamily="2" charset="-78"/>
              </a:rPr>
              <a:t>مخطط لها</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SA" sz="2800" dirty="0">
                <a:latin typeface="Traditional Arabic" pitchFamily="18" charset="-78"/>
                <a:cs typeface="Akhbar MT" pitchFamily="2" charset="-78"/>
              </a:rPr>
              <a:t>ساعات التدريس الفعلية</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SA" sz="2800" dirty="0">
                <a:latin typeface="Traditional Arabic" pitchFamily="18" charset="-78"/>
                <a:cs typeface="Akhbar MT" pitchFamily="2" charset="-78"/>
              </a:rPr>
              <a:t>أسباب الاختلاف إذا تعدت نسبة الاختلاف 25% من عدد الساعات المخططة مسبقاً</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en-AU" sz="2800" dirty="0">
                <a:latin typeface="Traditional Arabic" pitchFamily="18" charset="-78"/>
                <a:cs typeface="Akhbar MT" pitchFamily="2" charset="-78"/>
              </a:rPr>
              <a:t> </a:t>
            </a:r>
            <a:r>
              <a:rPr lang="ar-SA" sz="2800" dirty="0" smtClean="0">
                <a:latin typeface="Traditional Arabic" pitchFamily="18" charset="-78"/>
                <a:cs typeface="Akhbar MT" pitchFamily="2" charset="-78"/>
              </a:rPr>
              <a:t>عدم تغطية مواضيع في مقرر</a:t>
            </a:r>
          </a:p>
          <a:p>
            <a:pPr algn="just" rtl="1">
              <a:buFont typeface="Wingdings" panose="05000000000000000000" pitchFamily="2" charset="2"/>
              <a:buChar char="q"/>
            </a:pPr>
            <a:r>
              <a:rPr lang="ar-EG" sz="2800" dirty="0" smtClean="0">
                <a:latin typeface="Traditional Arabic" pitchFamily="18" charset="-78"/>
                <a:cs typeface="Akhbar MT" pitchFamily="2" charset="-78"/>
              </a:rPr>
              <a:t>الموضوعات التي لم تغطى بالكامل (إن وجدت)</a:t>
            </a:r>
            <a:endParaRPr lang="en-US" sz="2800" dirty="0" smtClean="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أهمية الحاجة إلى التغطية</a:t>
            </a:r>
            <a:r>
              <a:rPr lang="en-US" sz="2800" dirty="0" smtClean="0">
                <a:latin typeface="Traditional Arabic" pitchFamily="18" charset="-78"/>
                <a:cs typeface="Akhbar MT" pitchFamily="2" charset="-78"/>
              </a:rPr>
              <a:t>a</a:t>
            </a:r>
          </a:p>
          <a:p>
            <a:pPr algn="just" rtl="1">
              <a:buFont typeface="Wingdings" panose="05000000000000000000" pitchFamily="2" charset="2"/>
              <a:buChar char="q"/>
            </a:pPr>
            <a:r>
              <a:rPr lang="ar-EG" sz="2800" dirty="0" smtClean="0">
                <a:latin typeface="Traditional Arabic" pitchFamily="18" charset="-78"/>
                <a:cs typeface="Akhbar MT" pitchFamily="2" charset="-78"/>
              </a:rPr>
              <a:t>ما يمكن اتخاذه من خطوات تعويضية في باقي أجزاء البرنامج</a:t>
            </a:r>
            <a:endParaRPr lang="en-US" sz="2800" dirty="0" smtClean="0">
              <a:latin typeface="Traditional Arabic" pitchFamily="18" charset="-78"/>
              <a:cs typeface="Akhbar MT" pitchFamily="2" charset="-78"/>
            </a:endParaRPr>
          </a:p>
          <a:p>
            <a:pPr algn="just" rtl="1"/>
            <a:endParaRPr lang="en-US" sz="2800" b="1" dirty="0">
              <a:solidFill>
                <a:srgbClr val="7030A0"/>
              </a:solidFill>
              <a:latin typeface="Traditional Arabic" pitchFamily="18" charset="-78"/>
              <a:cs typeface="Akhbar MT" pitchFamily="2" charset="-78"/>
            </a:endParaRPr>
          </a:p>
          <a:p>
            <a:pPr algn="just"/>
            <a:endParaRPr lang="en-US" sz="2800" b="1" dirty="0">
              <a:solidFill>
                <a:srgbClr val="7030A0"/>
              </a:solidFill>
              <a:latin typeface="Traditional Arabic" pitchFamily="18" charset="-78"/>
              <a:cs typeface="Akhbar MT"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lgn="just" rtl="1">
              <a:buFont typeface="Wingdings" panose="05000000000000000000" pitchFamily="2" charset="2"/>
              <a:buChar char="q"/>
            </a:pPr>
            <a:r>
              <a:rPr lang="ar-SA" sz="2800" dirty="0">
                <a:latin typeface="Traditional Arabic" pitchFamily="18" charset="-78"/>
                <a:cs typeface="Akhbar MT" pitchFamily="2" charset="-78"/>
              </a:rPr>
              <a:t>فعالية استراتيجيات التدريس المخطط لها لتحقيق مخرجات التعلم المرجوة, المحددة في توصيف المقرر الدراسي. (أنظر استراتيجيات التدريس المخطط لها, في توصيف المقرر الدراسي وتوصيف نتائج التعلم للمجالات الدراسية المختلفة في "الإطار الوطني للمؤهلات" </a:t>
            </a:r>
            <a:endParaRPr lang="ar-SA" sz="2800" dirty="0" smtClean="0">
              <a:latin typeface="Traditional Arabic" pitchFamily="18" charset="-78"/>
              <a:cs typeface="Akhbar MT" pitchFamily="2" charset="-78"/>
            </a:endParaRPr>
          </a:p>
          <a:p>
            <a:pPr algn="r" rtl="1">
              <a:buFont typeface="Wingdings" panose="05000000000000000000" pitchFamily="2" charset="2"/>
              <a:buChar char="q"/>
            </a:pPr>
            <a:r>
              <a:rPr lang="ar-SA" sz="2800" dirty="0">
                <a:latin typeface="Traditional Arabic" pitchFamily="18" charset="-78"/>
                <a:cs typeface="Akhbar MT" pitchFamily="2" charset="-78"/>
              </a:rPr>
              <a:t>المجالات </a:t>
            </a:r>
            <a:r>
              <a:rPr lang="ar-SA" sz="2800" dirty="0" smtClean="0">
                <a:latin typeface="Traditional Arabic" pitchFamily="18" charset="-78"/>
                <a:cs typeface="Akhbar MT" pitchFamily="2" charset="-78"/>
              </a:rPr>
              <a:t>الدراسية </a:t>
            </a:r>
          </a:p>
          <a:p>
            <a:pPr algn="r" rtl="1">
              <a:buFont typeface="Wingdings" panose="05000000000000000000" pitchFamily="2" charset="2"/>
              <a:buChar char="q"/>
            </a:pPr>
            <a:r>
              <a:rPr lang="ar-SA" sz="2800" dirty="0" smtClean="0">
                <a:latin typeface="Traditional Arabic" pitchFamily="18" charset="-78"/>
                <a:cs typeface="Akhbar MT" pitchFamily="2" charset="-78"/>
              </a:rPr>
              <a:t>المعارف - المهارات الإدراكية - مهارات </a:t>
            </a:r>
            <a:r>
              <a:rPr lang="ar-SA" sz="2800" dirty="0">
                <a:latin typeface="Traditional Arabic" pitchFamily="18" charset="-78"/>
                <a:cs typeface="Akhbar MT" pitchFamily="2" charset="-78"/>
              </a:rPr>
              <a:t>التعامل مع الآخرين وتحمل </a:t>
            </a:r>
            <a:r>
              <a:rPr lang="ar-SA" sz="2800" dirty="0" smtClean="0">
                <a:latin typeface="Traditional Arabic" pitchFamily="18" charset="-78"/>
                <a:cs typeface="Akhbar MT" pitchFamily="2" charset="-78"/>
              </a:rPr>
              <a:t>المسؤولية - مهارات </a:t>
            </a:r>
            <a:r>
              <a:rPr lang="ar-SA" sz="2800" dirty="0">
                <a:latin typeface="Traditional Arabic" pitchFamily="18" charset="-78"/>
                <a:cs typeface="Akhbar MT" pitchFamily="2" charset="-78"/>
              </a:rPr>
              <a:t>التواصل والمهارات </a:t>
            </a:r>
            <a:r>
              <a:rPr lang="ar-SA" sz="2800" dirty="0" smtClean="0">
                <a:latin typeface="Traditional Arabic" pitchFamily="18" charset="-78"/>
                <a:cs typeface="Akhbar MT" pitchFamily="2" charset="-78"/>
              </a:rPr>
              <a:t>العددية - المهارات </a:t>
            </a:r>
            <a:r>
              <a:rPr lang="ar-SA" sz="2800" dirty="0">
                <a:latin typeface="Traditional Arabic" pitchFamily="18" charset="-78"/>
                <a:cs typeface="Akhbar MT" pitchFamily="2" charset="-78"/>
              </a:rPr>
              <a:t>الحركية النفسية (إن وجدت)</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SA" sz="2800" dirty="0" smtClean="0">
                <a:latin typeface="Traditional Arabic" pitchFamily="18" charset="-78"/>
                <a:cs typeface="Akhbar MT" pitchFamily="2" charset="-78"/>
              </a:rPr>
              <a:t>أكتب </a:t>
            </a:r>
            <a:r>
              <a:rPr lang="ar-SA" sz="2800" dirty="0">
                <a:latin typeface="Traditional Arabic" pitchFamily="18" charset="-78"/>
                <a:cs typeface="Akhbar MT" pitchFamily="2" charset="-78"/>
              </a:rPr>
              <a:t>قائمة باستراتيجيات التعلم المحددة في توصيف المقرر الدراسي</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SA" sz="2800" dirty="0">
                <a:latin typeface="Traditional Arabic" pitchFamily="18" charset="-78"/>
                <a:cs typeface="Akhbar MT" pitchFamily="2" charset="-78"/>
              </a:rPr>
              <a:t>هل كانت فعالة؟</a:t>
            </a:r>
            <a:endParaRPr lang="en-US" sz="2800" dirty="0">
              <a:latin typeface="Traditional Arabic" pitchFamily="18" charset="-78"/>
              <a:cs typeface="Akhbar MT" pitchFamily="2" charset="-78"/>
            </a:endParaRPr>
          </a:p>
          <a:p>
            <a:pPr algn="r" rtl="1">
              <a:buFont typeface="Wingdings" panose="05000000000000000000" pitchFamily="2" charset="2"/>
              <a:buChar char="q"/>
            </a:pPr>
            <a:r>
              <a:rPr lang="ar-SA" sz="2800" dirty="0">
                <a:latin typeface="Traditional Arabic" pitchFamily="18" charset="-78"/>
                <a:cs typeface="Akhbar MT" pitchFamily="2" charset="-78"/>
              </a:rPr>
              <a:t>الصعوبات الحاصلة من جراء تطبيق الإستراتيجية (إن وجدت) والخطوات المقترحة للتعامل مع تلك الصعوبات</a:t>
            </a:r>
            <a:endParaRPr lang="en-US" sz="2800" dirty="0">
              <a:latin typeface="Traditional Arabic" pitchFamily="18" charset="-78"/>
              <a:cs typeface="Akhbar MT" pitchFamily="2" charset="-78"/>
            </a:endParaRPr>
          </a:p>
          <a:p>
            <a:pPr algn="r" rtl="1">
              <a:buNone/>
            </a:pPr>
            <a:endParaRPr lang="en-US" sz="2800"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Autofit/>
          </a:bodyPr>
          <a:lstStyle/>
          <a:p>
            <a:pPr algn="just" rtl="1">
              <a:buFont typeface="Wingdings" panose="05000000000000000000" pitchFamily="2" charset="2"/>
              <a:buChar char="q"/>
            </a:pPr>
            <a:r>
              <a:rPr lang="ar-SA" sz="2800" dirty="0">
                <a:latin typeface="Traditional Arabic" pitchFamily="18" charset="-78"/>
                <a:cs typeface="Akhbar MT" pitchFamily="2" charset="-78"/>
              </a:rPr>
              <a:t>أذكر بإيجاز أية خطوات توصي </a:t>
            </a:r>
            <a:r>
              <a:rPr lang="ar-SA" sz="2800" dirty="0" err="1">
                <a:latin typeface="Traditional Arabic" pitchFamily="18" charset="-78"/>
                <a:cs typeface="Akhbar MT" pitchFamily="2" charset="-78"/>
              </a:rPr>
              <a:t>بها</a:t>
            </a:r>
            <a:r>
              <a:rPr lang="ar-SA" sz="2800" dirty="0">
                <a:latin typeface="Traditional Arabic" pitchFamily="18" charset="-78"/>
                <a:cs typeface="Akhbar MT" pitchFamily="2" charset="-78"/>
              </a:rPr>
              <a:t> لتطوير استراتيجيات التدريس نتيجةً للتقييمات </a:t>
            </a:r>
            <a:r>
              <a:rPr lang="ar-SA" sz="2800" dirty="0" smtClean="0">
                <a:latin typeface="Traditional Arabic" pitchFamily="18" charset="-78"/>
                <a:cs typeface="Akhbar MT" pitchFamily="2" charset="-78"/>
              </a:rPr>
              <a:t>السابقة</a:t>
            </a:r>
          </a:p>
          <a:p>
            <a:pPr algn="just" rtl="1">
              <a:buFont typeface="Wingdings" panose="05000000000000000000" pitchFamily="2" charset="2"/>
              <a:buChar char="q"/>
            </a:pPr>
            <a:r>
              <a:rPr lang="ar-SA" sz="2800" dirty="0">
                <a:latin typeface="Traditional Arabic" pitchFamily="18" charset="-78"/>
                <a:cs typeface="Akhbar MT" pitchFamily="2" charset="-78"/>
              </a:rPr>
              <a:t>النتائج:</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عدد </a:t>
            </a:r>
            <a:r>
              <a:rPr lang="ar-EG" sz="2800" dirty="0">
                <a:latin typeface="Traditional Arabic" pitchFamily="18" charset="-78"/>
                <a:cs typeface="Akhbar MT" pitchFamily="2" charset="-78"/>
              </a:rPr>
              <a:t>الطلاب الذين بدؤوا  دراسة المقرر الدراسي: </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عدد </a:t>
            </a:r>
            <a:r>
              <a:rPr lang="ar-EG" sz="2800" dirty="0">
                <a:latin typeface="Traditional Arabic" pitchFamily="18" charset="-78"/>
                <a:cs typeface="Akhbar MT" pitchFamily="2" charset="-78"/>
              </a:rPr>
              <a:t>الطلاب الذين أتموا دراسة المقرر الدراسي </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SA" sz="2800" dirty="0" smtClean="0">
                <a:latin typeface="Traditional Arabic" pitchFamily="18" charset="-78"/>
                <a:cs typeface="Akhbar MT" pitchFamily="2" charset="-78"/>
              </a:rPr>
              <a:t>توزيع </a:t>
            </a:r>
            <a:r>
              <a:rPr lang="ar-SA" sz="2800" dirty="0">
                <a:latin typeface="Traditional Arabic" pitchFamily="18" charset="-78"/>
                <a:cs typeface="Akhbar MT" pitchFamily="2" charset="-78"/>
              </a:rPr>
              <a:t>الدرجات </a:t>
            </a:r>
            <a:endParaRPr lang="ar-SA" sz="2800" dirty="0" smtClean="0">
              <a:latin typeface="Traditional Arabic" pitchFamily="18" charset="-78"/>
              <a:cs typeface="Akhbar MT" pitchFamily="2" charset="-78"/>
            </a:endParaRPr>
          </a:p>
          <a:p>
            <a:pPr lvl="0" algn="just" rtl="1">
              <a:buFont typeface="Wingdings" panose="05000000000000000000" pitchFamily="2" charset="2"/>
              <a:buChar char="q"/>
            </a:pPr>
            <a:r>
              <a:rPr lang="ar-EG" sz="2800" dirty="0">
                <a:latin typeface="Traditional Arabic" pitchFamily="18" charset="-78"/>
                <a:cs typeface="Akhbar MT" pitchFamily="2" charset="-78"/>
              </a:rPr>
              <a:t>ملخص النتائج</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a:latin typeface="Traditional Arabic" pitchFamily="18" charset="-78"/>
                <a:cs typeface="Akhbar MT" pitchFamily="2" charset="-78"/>
              </a:rPr>
              <a:t>ناجح:  عدد   </a:t>
            </a:r>
            <a:r>
              <a:rPr lang="ar-EG" sz="2800" dirty="0" smtClean="0">
                <a:latin typeface="Traditional Arabic" pitchFamily="18" charset="-78"/>
                <a:cs typeface="Akhbar MT" pitchFamily="2" charset="-78"/>
              </a:rPr>
              <a:t> </a:t>
            </a:r>
            <a:r>
              <a:rPr lang="ar-EG" sz="2800" dirty="0">
                <a:latin typeface="Traditional Arabic" pitchFamily="18" charset="-78"/>
                <a:cs typeface="Akhbar MT" pitchFamily="2" charset="-78"/>
              </a:rPr>
              <a:t>النسبة المئوية      </a:t>
            </a:r>
            <a:r>
              <a:rPr lang="ar-EG" sz="2800" dirty="0" smtClean="0">
                <a:latin typeface="Traditional Arabic" pitchFamily="18" charset="-78"/>
                <a:cs typeface="Akhbar MT" pitchFamily="2" charset="-78"/>
              </a:rPr>
              <a:t>       </a:t>
            </a:r>
            <a:r>
              <a:rPr lang="ar-EG" sz="2800" dirty="0">
                <a:latin typeface="Traditional Arabic" pitchFamily="18" charset="-78"/>
                <a:cs typeface="Akhbar MT" pitchFamily="2" charset="-78"/>
              </a:rPr>
              <a:t>راسب: عدد             النسبة المئوية               </a:t>
            </a:r>
            <a:endParaRPr lang="en-US" sz="2800" dirty="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لم </a:t>
            </a:r>
            <a:r>
              <a:rPr lang="ar-EG" sz="2800" dirty="0">
                <a:latin typeface="Traditional Arabic" pitchFamily="18" charset="-78"/>
                <a:cs typeface="Akhbar MT" pitchFamily="2" charset="-78"/>
              </a:rPr>
              <a:t>يحضر الامتحان:عدد </a:t>
            </a:r>
            <a:r>
              <a:rPr lang="ar-EG" sz="2800" dirty="0" smtClean="0">
                <a:latin typeface="Traditional Arabic" pitchFamily="18" charset="-78"/>
                <a:cs typeface="Akhbar MT" pitchFamily="2" charset="-78"/>
              </a:rPr>
              <a:t> النسبة </a:t>
            </a:r>
            <a:r>
              <a:rPr lang="ar-EG" sz="2800" dirty="0">
                <a:latin typeface="Traditional Arabic" pitchFamily="18" charset="-78"/>
                <a:cs typeface="Akhbar MT" pitchFamily="2" charset="-78"/>
              </a:rPr>
              <a:t>المئوية </a:t>
            </a:r>
            <a:endParaRPr lang="ar-SA" sz="2800" dirty="0" smtClean="0">
              <a:latin typeface="Traditional Arabic" pitchFamily="18" charset="-78"/>
              <a:cs typeface="Akhbar MT" pitchFamily="2" charset="-78"/>
            </a:endParaRPr>
          </a:p>
          <a:p>
            <a:pPr algn="just" rtl="1">
              <a:buFont typeface="Wingdings" panose="05000000000000000000" pitchFamily="2" charset="2"/>
              <a:buChar char="q"/>
            </a:pPr>
            <a:r>
              <a:rPr lang="ar-EG" sz="2800" dirty="0" smtClean="0">
                <a:latin typeface="Traditional Arabic" pitchFamily="18" charset="-78"/>
                <a:cs typeface="Akhbar MT" pitchFamily="2" charset="-78"/>
              </a:rPr>
              <a:t>حرم </a:t>
            </a:r>
            <a:r>
              <a:rPr lang="ar-EG" sz="2800" dirty="0">
                <a:latin typeface="Traditional Arabic" pitchFamily="18" charset="-78"/>
                <a:cs typeface="Akhbar MT" pitchFamily="2" charset="-78"/>
              </a:rPr>
              <a:t>من دخول الامتحان: عدد </a:t>
            </a:r>
            <a:r>
              <a:rPr lang="ar-EG" sz="2800" dirty="0" smtClean="0">
                <a:latin typeface="Traditional Arabic" pitchFamily="18" charset="-78"/>
                <a:cs typeface="Akhbar MT" pitchFamily="2" charset="-78"/>
              </a:rPr>
              <a:t> النسبة المئوية  </a:t>
            </a:r>
            <a:endParaRPr lang="en-US" sz="2800" dirty="0">
              <a:latin typeface="Traditional Arabic" pitchFamily="18" charset="-78"/>
              <a:cs typeface="Akhbar MT"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102</TotalTime>
  <Words>609</Words>
  <Application>Microsoft Office PowerPoint</Application>
  <PresentationFormat>عرض على الشاشة (3:4)‏</PresentationFormat>
  <Paragraphs>102</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Concourse</vt:lpstr>
      <vt:lpstr>بسم الله الرحمن الرحيم</vt:lpstr>
      <vt:lpstr>عرض تقديمي في PowerPoint</vt:lpstr>
      <vt:lpstr>الهدف العام للورشة:</vt:lpstr>
      <vt:lpstr>المقرر الدراسي: </vt:lpstr>
      <vt:lpstr>أهداف تقرير المقرر الدراسي: </vt:lpstr>
      <vt:lpstr>محتويات تقرير المقرر الدراسي: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المقرر الدراسي  وفقاً لمعايير الهيئة الوطنية للتقويم والاعتماد الأكاديمي</dc:title>
  <dc:creator>User</dc:creator>
  <cp:lastModifiedBy>Gamal26</cp:lastModifiedBy>
  <cp:revision>13</cp:revision>
  <dcterms:created xsi:type="dcterms:W3CDTF">2010-12-22T15:19:49Z</dcterms:created>
  <dcterms:modified xsi:type="dcterms:W3CDTF">2013-09-25T05:14:47Z</dcterms:modified>
</cp:coreProperties>
</file>